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5"/>
  </p:notesMasterIdLst>
  <p:sldIdLst>
    <p:sldId id="29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300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embeddedFontLst>
    <p:embeddedFont>
      <p:font typeface="Century Gothic" panose="020B0502020202020204" pitchFamily="34" charset="0"/>
      <p:regular r:id="rId46"/>
      <p:bold r:id="rId47"/>
      <p:italic r:id="rId48"/>
      <p:boldItalic r:id="rId49"/>
    </p:embeddedFont>
    <p:embeddedFont>
      <p:font typeface="Bookman Old Style" panose="02050604050505020204" pitchFamily="18" charset="0"/>
      <p:regular r:id="rId50"/>
      <p:bold r:id="rId51"/>
      <p:italic r:id="rId52"/>
      <p:boldItalic r:id="rId53"/>
    </p:embeddedFont>
    <p:embeddedFont>
      <p:font typeface="Lustria" panose="020B0604020202020204" charset="0"/>
      <p:regular r:id="rId54"/>
    </p:embeddedFont>
    <p:embeddedFont>
      <p:font typeface="Lato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6892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5676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4433bcd97_0_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84433bcd97_0_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9806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4433bcd97_0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84433bcd97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8348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4433bcd97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84433bcd97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3152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4433bcd97_0_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84433bcd97_0_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9684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4433bcd97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84433bcd97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4125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4433bcd97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4433bcd97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043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4433bcd97_6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4433bcd97_6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837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4433bcd97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4433bcd97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903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4433bcd97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4433bcd97_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073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4433bcd97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84433bcd9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311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4433bcd97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4433bcd97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755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4433bcd97_0_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4433bcd97_0_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331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4433bcd97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84433bcd97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07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4433bcd97_9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84433bcd97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1197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4433bcd97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4433bcd97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704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4433bcd97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4433bcd97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969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4433bcd97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4433bcd97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087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4433bcd97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4433bcd97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4774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4433bcd97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4433bcd97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669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4433bcd97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4433bcd97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41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4433bcd97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4433bcd97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755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4433bcd97_6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4433bcd97_6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6910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4433bcd97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4433bcd97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865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4433bcd97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4433bcd97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601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4433bcd97_1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4433bcd97_1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7042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4433bcd97_1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4433bcd97_1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81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4433bcd97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4433bcd97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2171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4433bcd97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4433bcd97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658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4433bcd97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4433bcd97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8601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4433bcd97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4433bcd97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7382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4433bcd97_1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4433bcd97_1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176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4433bcd97_1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4433bcd97_1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288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4433bcd97_6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84433bcd97_6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6228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4433bcd97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4433bcd97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5552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4433bcd97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4433bcd97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0221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4433bcd97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84433bcd9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066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4433bcd97_6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84433bcd97_6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312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6841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0661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2934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4433bcd97_0_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84433bcd97_0_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1443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7190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9214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7097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6574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69144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2527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0128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70723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61715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3997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37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935473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10147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4504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5067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09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67961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E36636D-D922-432D-A958-524484B5923D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05797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E36636D-D922-432D-A958-524484B5923D}" type="datetimeFigureOut">
              <a:rPr lang="en-US" smtClean="0"/>
              <a:pPr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7711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1260675" y="243840"/>
            <a:ext cx="9440100" cy="1828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Bookman Old Style"/>
              <a:buNone/>
            </a:pPr>
            <a:r>
              <a:rPr lang="en-IN" b="1">
                <a:latin typeface="Bookman Old Style"/>
                <a:ea typeface="Bookman Old Style"/>
                <a:cs typeface="Bookman Old Style"/>
                <a:sym typeface="Bookman Old Style"/>
              </a:rPr>
              <a:t>FALL DETECTION</a:t>
            </a:r>
            <a:endParaRPr b="1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81700" y="2633775"/>
            <a:ext cx="11565900" cy="4173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b="1" dirty="0">
                <a:latin typeface="Bookman Old Style"/>
                <a:ea typeface="Bookman Old Style"/>
                <a:cs typeface="Bookman Old Style"/>
                <a:sym typeface="Bookman Old Style"/>
              </a:rPr>
              <a:t>GROUP-H2</a:t>
            </a:r>
            <a:endParaRPr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lang="en-IN" b="1" dirty="0" smtClean="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b="1" dirty="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IN" sz="1800" b="1" dirty="0">
                <a:latin typeface="Bookman Old Style"/>
                <a:ea typeface="Bookman Old Style"/>
                <a:cs typeface="Bookman Old Style"/>
                <a:sym typeface="Bookman Old Style"/>
              </a:rPr>
              <a:t>GROUP LEADER:-M </a:t>
            </a:r>
            <a:r>
              <a:rPr lang="en-IN" sz="1800" b="1" dirty="0" smtClean="0">
                <a:latin typeface="Bookman Old Style"/>
                <a:ea typeface="Bookman Old Style"/>
                <a:cs typeface="Bookman Old Style"/>
                <a:sym typeface="Bookman Old Style"/>
              </a:rPr>
              <a:t>KUSHAGRA, Id:20191400074H</a:t>
            </a:r>
            <a:endParaRPr sz="1800" dirty="0"/>
          </a:p>
          <a:p>
            <a:pPr marL="0" lvl="0" indent="0" algn="r">
              <a:spcBef>
                <a:spcPts val="1000"/>
              </a:spcBef>
              <a:buSzPts val="1400"/>
            </a:pPr>
            <a:r>
              <a:rPr lang="en-IN" sz="1800" b="1" dirty="0">
                <a:latin typeface="Bookman Old Style"/>
                <a:ea typeface="Bookman Old Style"/>
                <a:cs typeface="Bookman Old Style"/>
                <a:sym typeface="Bookman Old Style"/>
              </a:rPr>
              <a:t>MEMBERS:-ASHUTOSH </a:t>
            </a:r>
            <a:r>
              <a:rPr lang="en-IN" sz="1800" b="1" dirty="0">
                <a:latin typeface="Bookman Old Style"/>
                <a:ea typeface="Bookman Old Style"/>
                <a:cs typeface="Bookman Old Style"/>
                <a:sym typeface="Bookman Old Style"/>
              </a:rPr>
              <a:t>KHARE, </a:t>
            </a:r>
            <a:r>
              <a:rPr lang="en-IN" sz="1800" b="1" dirty="0" smtClean="0">
                <a:latin typeface="Bookman Old Style"/>
                <a:ea typeface="Bookman Old Style"/>
                <a:cs typeface="Bookman Old Style"/>
                <a:sym typeface="Bookman Old Style"/>
              </a:rPr>
              <a:t>Id:20191400077H</a:t>
            </a:r>
            <a:endParaRPr sz="1800" dirty="0"/>
          </a:p>
          <a:p>
            <a:pPr marL="0" lvl="0" indent="0" algn="r">
              <a:spcBef>
                <a:spcPts val="1000"/>
              </a:spcBef>
              <a:buSzPts val="1400"/>
            </a:pPr>
            <a:r>
              <a:rPr lang="en-IN" sz="1800" b="1" dirty="0">
                <a:latin typeface="Bookman Old Style"/>
                <a:ea typeface="Bookman Old Style"/>
                <a:cs typeface="Bookman Old Style"/>
                <a:sym typeface="Bookman Old Style"/>
              </a:rPr>
              <a:t>KUNAL </a:t>
            </a:r>
            <a:r>
              <a:rPr lang="en-IN" sz="1800" b="1" dirty="0">
                <a:latin typeface="Bookman Old Style"/>
                <a:ea typeface="Bookman Old Style"/>
                <a:cs typeface="Bookman Old Style"/>
                <a:sym typeface="Bookman Old Style"/>
              </a:rPr>
              <a:t>MANNA, </a:t>
            </a:r>
            <a:r>
              <a:rPr lang="en-IN" sz="1800" b="1" dirty="0" smtClean="0">
                <a:latin typeface="Bookman Old Style"/>
                <a:ea typeface="Bookman Old Style"/>
                <a:cs typeface="Bookman Old Style"/>
                <a:sym typeface="Bookman Old Style"/>
              </a:rPr>
              <a:t>Id:20191400076H        </a:t>
            </a:r>
            <a:endParaRPr sz="1800" dirty="0"/>
          </a:p>
          <a:p>
            <a:pPr marL="0" lvl="0" indent="0" algn="r">
              <a:spcBef>
                <a:spcPts val="1000"/>
              </a:spcBef>
              <a:buSzPts val="1400"/>
            </a:pPr>
            <a:r>
              <a:rPr lang="en-IN" sz="1800" b="1" dirty="0">
                <a:latin typeface="Bookman Old Style"/>
                <a:ea typeface="Bookman Old Style"/>
                <a:cs typeface="Bookman Old Style"/>
                <a:sym typeface="Bookman Old Style"/>
              </a:rPr>
              <a:t>RUSHA </a:t>
            </a:r>
            <a:r>
              <a:rPr lang="en-IN" sz="1800" b="1" dirty="0">
                <a:latin typeface="Bookman Old Style"/>
                <a:ea typeface="Bookman Old Style"/>
                <a:cs typeface="Bookman Old Style"/>
                <a:sym typeface="Bookman Old Style"/>
              </a:rPr>
              <a:t>MONDAL, </a:t>
            </a:r>
            <a:r>
              <a:rPr lang="en-IN" sz="1800" b="1" dirty="0" smtClean="0">
                <a:latin typeface="Bookman Old Style"/>
                <a:ea typeface="Bookman Old Style"/>
                <a:cs typeface="Bookman Old Style"/>
                <a:sym typeface="Bookman Old Style"/>
              </a:rPr>
              <a:t>Id:20191400072H</a:t>
            </a:r>
            <a:endParaRPr sz="1800" dirty="0"/>
          </a:p>
          <a:p>
            <a:pPr marL="0" lvl="0" indent="0" algn="r">
              <a:spcBef>
                <a:spcPts val="1000"/>
              </a:spcBef>
              <a:buSzPts val="1400"/>
            </a:pPr>
            <a:r>
              <a:rPr lang="en-IN" sz="1800" b="1" dirty="0">
                <a:latin typeface="Bookman Old Style"/>
                <a:ea typeface="Bookman Old Style"/>
                <a:cs typeface="Bookman Old Style"/>
                <a:sym typeface="Bookman Old Style"/>
              </a:rPr>
              <a:t>SHUBHAM </a:t>
            </a:r>
            <a:r>
              <a:rPr lang="en-IN" sz="1800" b="1" dirty="0">
                <a:latin typeface="Bookman Old Style"/>
                <a:ea typeface="Bookman Old Style"/>
                <a:cs typeface="Bookman Old Style"/>
                <a:sym typeface="Bookman Old Style"/>
              </a:rPr>
              <a:t>TYAGI, </a:t>
            </a:r>
            <a:r>
              <a:rPr lang="en-IN" sz="1800" b="1" dirty="0" smtClean="0">
                <a:latin typeface="Bookman Old Style"/>
                <a:ea typeface="Bookman Old Style"/>
                <a:cs typeface="Bookman Old Style"/>
                <a:sym typeface="Bookman Old Style"/>
              </a:rPr>
              <a:t>Id:20191400558H</a:t>
            </a:r>
            <a:endParaRPr sz="1800" b="1" dirty="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2714583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718733"/>
            <a:ext cx="5486400" cy="47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5932" y="1718733"/>
            <a:ext cx="6129867" cy="47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/>
          <p:nvPr/>
        </p:nvSpPr>
        <p:spPr>
          <a:xfrm>
            <a:off x="0" y="380250"/>
            <a:ext cx="12115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i="0" u="none" strike="noStrike" cap="none" dirty="0">
                <a:solidFill>
                  <a:schemeClr val="tx1">
                    <a:lumMod val="75000"/>
                  </a:schemeClr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Processing Node</a:t>
            </a:r>
            <a:endParaRPr dirty="0">
              <a:solidFill>
                <a:schemeClr val="tx1">
                  <a:lumMod val="75000"/>
                </a:schemeClr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0" i="0" u="none" strike="noStrike" cap="none" dirty="0">
                <a:solidFill>
                  <a:schemeClr val="tx1">
                    <a:lumMod val="75000"/>
                  </a:schemeClr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      Accelerometer Input (mag)                                      Gyroscope Input(mag)</a:t>
            </a:r>
            <a:endParaRPr sz="2400" dirty="0">
              <a:solidFill>
                <a:schemeClr val="tx1">
                  <a:lumMod val="75000"/>
                </a:schemeClr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1051766" y="510988"/>
            <a:ext cx="9905998" cy="110714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IN" b="1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Accumulation of Data(Processing node)</a:t>
            </a:r>
            <a:endParaRPr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22" name="Google Shape;12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9400" y="1732449"/>
            <a:ext cx="8356598" cy="4719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896862" y="211667"/>
            <a:ext cx="10353900" cy="970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IN" b="1" dirty="0">
                <a:latin typeface="Bookman Old Style" panose="02050604050505020204" pitchFamily="18" charset="0"/>
              </a:rPr>
              <a:t>DECISION NODE OUTPUT</a:t>
            </a:r>
            <a:endParaRPr b="1" dirty="0">
              <a:latin typeface="Bookman Old Style" panose="02050604050505020204" pitchFamily="18" charset="0"/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00" y="1038442"/>
            <a:ext cx="2951409" cy="5371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9400" y="1038475"/>
            <a:ext cx="3367850" cy="53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5">
            <a:alphaModFix/>
          </a:blip>
          <a:srcRect l="3410" r="-3409"/>
          <a:stretch/>
        </p:blipFill>
        <p:spPr>
          <a:xfrm>
            <a:off x="8695050" y="1076563"/>
            <a:ext cx="3203300" cy="529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6">
            <a:alphaModFix/>
          </a:blip>
          <a:srcRect r="17026"/>
          <a:stretch/>
        </p:blipFill>
        <p:spPr>
          <a:xfrm>
            <a:off x="5481700" y="1038475"/>
            <a:ext cx="3028450" cy="53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3">
            <a:alphaModFix/>
          </a:blip>
          <a:srcRect l="39720" t="17875" r="4727" b="17869"/>
          <a:stretch/>
        </p:blipFill>
        <p:spPr>
          <a:xfrm>
            <a:off x="127001" y="118534"/>
            <a:ext cx="5638801" cy="310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/>
          <p:cNvPicPr preferRelativeResize="0">
            <a:picLocks noGrp="1"/>
          </p:cNvPicPr>
          <p:nvPr>
            <p:ph idx="1"/>
          </p:nvPr>
        </p:nvPicPr>
        <p:blipFill rotWithShape="1">
          <a:blip r:embed="rId4">
            <a:alphaModFix/>
          </a:blip>
          <a:srcRect l="13188" t="15309" r="37173" b="18271"/>
          <a:stretch/>
        </p:blipFill>
        <p:spPr>
          <a:xfrm>
            <a:off x="6090676" y="143935"/>
            <a:ext cx="5372100" cy="3081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</p:pic>
      <p:pic>
        <p:nvPicPr>
          <p:cNvPr id="138" name="Google Shape;138;p26"/>
          <p:cNvPicPr preferRelativeResize="0"/>
          <p:nvPr/>
        </p:nvPicPr>
        <p:blipFill rotWithShape="1">
          <a:blip r:embed="rId5">
            <a:alphaModFix/>
          </a:blip>
          <a:srcRect l="12982" t="15061" r="37239" b="18147"/>
          <a:stretch/>
        </p:blipFill>
        <p:spPr>
          <a:xfrm>
            <a:off x="3271276" y="3341180"/>
            <a:ext cx="5638801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1710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 rotWithShape="1">
          <a:blip r:embed="rId3">
            <a:alphaModFix/>
          </a:blip>
          <a:srcRect l="5103" t="7531" r="565" b="4074"/>
          <a:stretch/>
        </p:blipFill>
        <p:spPr>
          <a:xfrm>
            <a:off x="563750" y="958575"/>
            <a:ext cx="11455399" cy="517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/>
          <p:nvPr/>
        </p:nvSpPr>
        <p:spPr>
          <a:xfrm>
            <a:off x="2225813" y="188862"/>
            <a:ext cx="7409700" cy="13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RQT Graph </a:t>
            </a:r>
            <a:r>
              <a:rPr lang="en-IN" sz="4000" b="1" dirty="0" smtClean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endParaRPr sz="40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ALERT SYSTEM THROUGH AWS</a:t>
            </a:r>
            <a:endParaRPr sz="40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1" name="Google Shape;151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8610" algn="l" rtl="0"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ts val="1260"/>
              <a:buChar char="●"/>
            </a:pPr>
            <a:r>
              <a:rPr lang="en-IN" sz="2400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Amazon web services(AWS) is used for the alert system.</a:t>
            </a:r>
            <a:endParaRPr sz="2400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60"/>
              <a:buChar char="●"/>
            </a:pPr>
            <a:r>
              <a:rPr lang="en-IN" sz="2400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The alert is sent to the concerned person through SMS and mail.</a:t>
            </a:r>
            <a:endParaRPr sz="2400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60"/>
              <a:buChar char="●"/>
            </a:pPr>
            <a:r>
              <a:rPr lang="en-IN" sz="2400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We use Amazon Simple notification services(SNS) and Simple email services(SES).</a:t>
            </a:r>
            <a:endParaRPr sz="2400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60"/>
              <a:buChar char="●"/>
            </a:pPr>
            <a:r>
              <a:rPr lang="en-IN" sz="2400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If the system detects different types of falls, it sends the notification to the concerned person.</a:t>
            </a:r>
            <a:endParaRPr sz="2400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408779" y="264060"/>
            <a:ext cx="8582821" cy="970500"/>
          </a:xfrm>
          <a:prstGeom prst="rect">
            <a:avLst/>
          </a:prstGeom>
          <a:noFill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20040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chemeClr val="tx1">
                    <a:lumMod val="75000"/>
                  </a:schemeClr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Implementation </a:t>
            </a:r>
            <a:endParaRPr sz="3600" b="1" dirty="0">
              <a:solidFill>
                <a:schemeClr val="tx1">
                  <a:lumMod val="75000"/>
                </a:schemeClr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7048" t="32734" r="13580" b="23781"/>
          <a:stretch/>
        </p:blipFill>
        <p:spPr>
          <a:xfrm>
            <a:off x="677725" y="1426225"/>
            <a:ext cx="10865499" cy="4478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250" y="1419513"/>
            <a:ext cx="4164076" cy="46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/>
          <p:cNvPicPr preferRelativeResize="0"/>
          <p:nvPr/>
        </p:nvPicPr>
        <p:blipFill rotWithShape="1">
          <a:blip r:embed="rId4">
            <a:alphaModFix/>
          </a:blip>
          <a:srcRect r="39437" b="48940"/>
          <a:stretch/>
        </p:blipFill>
        <p:spPr>
          <a:xfrm>
            <a:off x="5739450" y="1419525"/>
            <a:ext cx="4923050" cy="16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0"/>
          <p:cNvPicPr preferRelativeResize="0"/>
          <p:nvPr/>
        </p:nvPicPr>
        <p:blipFill rotWithShape="1">
          <a:blip r:embed="rId5">
            <a:alphaModFix/>
          </a:blip>
          <a:srcRect l="7660" t="2170" r="-7660" b="-2170"/>
          <a:stretch/>
        </p:blipFill>
        <p:spPr>
          <a:xfrm>
            <a:off x="5739450" y="3353625"/>
            <a:ext cx="5316376" cy="26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/>
          <p:nvPr/>
        </p:nvSpPr>
        <p:spPr>
          <a:xfrm>
            <a:off x="2560800" y="271500"/>
            <a:ext cx="70704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 smtClean="0">
                <a:solidFill>
                  <a:schemeClr val="tx1">
                    <a:lumMod val="75000"/>
                  </a:schemeClr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SMS RECEIVED </a:t>
            </a:r>
            <a:endParaRPr lang="en-IN" sz="3600" b="1" dirty="0">
              <a:solidFill>
                <a:schemeClr val="tx1">
                  <a:lumMod val="75000"/>
                </a:schemeClr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/>
          <p:cNvPicPr preferRelativeResize="0"/>
          <p:nvPr/>
        </p:nvPicPr>
        <p:blipFill rotWithShape="1">
          <a:blip r:embed="rId3">
            <a:alphaModFix/>
          </a:blip>
          <a:srcRect l="-725" t="31375"/>
          <a:stretch/>
        </p:blipFill>
        <p:spPr>
          <a:xfrm>
            <a:off x="3014437" y="1093464"/>
            <a:ext cx="6573175" cy="55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/>
        </p:nvSpPr>
        <p:spPr>
          <a:xfrm>
            <a:off x="2573675" y="200000"/>
            <a:ext cx="74547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 smtClean="0">
                <a:solidFill>
                  <a:schemeClr val="tx1">
                    <a:lumMod val="75000"/>
                  </a:schemeClr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EMAIL RECEIVED </a:t>
            </a:r>
            <a:endParaRPr lang="en-IN" sz="3200" b="1" dirty="0">
              <a:solidFill>
                <a:schemeClr val="tx1">
                  <a:lumMod val="75000"/>
                </a:schemeClr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1122089" y="242046"/>
            <a:ext cx="9868640" cy="127690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stria"/>
              <a:buNone/>
            </a:pPr>
            <a:r>
              <a:rPr lang="en-IN" sz="4000" b="1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Activity Diagram</a:t>
            </a:r>
            <a:endParaRPr sz="40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95" y="1132261"/>
            <a:ext cx="10452334" cy="54530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30071" y="2832847"/>
            <a:ext cx="833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Every 1 sec</a:t>
            </a:r>
            <a:endParaRPr lang="en-IN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2474259" y="3532095"/>
            <a:ext cx="833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Every 1 sec</a:t>
            </a:r>
            <a:endParaRPr lang="en-IN" sz="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3202500" y="538800"/>
            <a:ext cx="6193800" cy="9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CONTENTS</a:t>
            </a:r>
            <a:endParaRPr sz="4800">
              <a:solidFill>
                <a:schemeClr val="accent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1443125" y="1711300"/>
            <a:ext cx="7356000" cy="45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Bookman Old Style"/>
              <a:buChar char="●"/>
            </a:pPr>
            <a:r>
              <a:rPr lang="en-IN" sz="2600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Overview</a:t>
            </a:r>
            <a:endParaRPr sz="2600">
              <a:solidFill>
                <a:schemeClr val="accent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Bookman Old Style"/>
              <a:buChar char="●"/>
            </a:pPr>
            <a:r>
              <a:rPr lang="en-IN" sz="2600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ROS Service</a:t>
            </a:r>
            <a:endParaRPr sz="2600">
              <a:solidFill>
                <a:schemeClr val="accent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Bookman Old Style"/>
              <a:buChar char="●"/>
            </a:pPr>
            <a:r>
              <a:rPr lang="en-IN" sz="2600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AWS alert service</a:t>
            </a:r>
            <a:endParaRPr sz="2600">
              <a:solidFill>
                <a:schemeClr val="accent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Bookman Old Style"/>
              <a:buChar char="●"/>
            </a:pPr>
            <a:r>
              <a:rPr lang="en-IN" sz="2600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Activity Diagram</a:t>
            </a:r>
            <a:endParaRPr sz="2600">
              <a:solidFill>
                <a:schemeClr val="accent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Bookman Old Style"/>
              <a:buChar char="●"/>
            </a:pPr>
            <a:r>
              <a:rPr lang="en-IN" sz="2600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Signal &amp; Timing Diagram</a:t>
            </a:r>
            <a:endParaRPr sz="2600">
              <a:solidFill>
                <a:schemeClr val="accent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Bookman Old Style"/>
              <a:buChar char="●"/>
            </a:pPr>
            <a:r>
              <a:rPr lang="en-IN" sz="2600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Data Cleaning</a:t>
            </a:r>
            <a:endParaRPr sz="2600">
              <a:solidFill>
                <a:schemeClr val="accent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Bookman Old Style"/>
              <a:buChar char="●"/>
            </a:pPr>
            <a:r>
              <a:rPr lang="en-IN" sz="2600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Visualization</a:t>
            </a:r>
            <a:endParaRPr sz="2600">
              <a:solidFill>
                <a:schemeClr val="accent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83" y="851648"/>
            <a:ext cx="11396747" cy="52483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4" t="21029" r="32077" b="8949"/>
          <a:stretch/>
        </p:blipFill>
        <p:spPr>
          <a:xfrm>
            <a:off x="1049627" y="718060"/>
            <a:ext cx="9324304" cy="53447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cxnSp>
        <p:nvCxnSpPr>
          <p:cNvPr id="6" name="Straight Arrow Connector 5"/>
          <p:cNvCxnSpPr/>
          <p:nvPr/>
        </p:nvCxnSpPr>
        <p:spPr>
          <a:xfrm flipV="1">
            <a:off x="3967830" y="4394835"/>
            <a:ext cx="118056" cy="3969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544235" y="2034862"/>
            <a:ext cx="88383" cy="4573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967830" y="5140661"/>
            <a:ext cx="2146" cy="4632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679582" y="3222211"/>
            <a:ext cx="64394" cy="4670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779948" y="6272564"/>
            <a:ext cx="5705341" cy="6487"/>
          </a:xfrm>
          <a:prstGeom prst="lin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951668" y="6157783"/>
            <a:ext cx="0" cy="218988"/>
          </a:xfrm>
          <a:prstGeom prst="lin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779948" y="6163070"/>
            <a:ext cx="0" cy="218988"/>
          </a:xfrm>
          <a:prstGeom prst="lin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677955" y="6178916"/>
            <a:ext cx="0" cy="218988"/>
          </a:xfrm>
          <a:prstGeom prst="lin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7" name="TextBox 36"/>
          <p:cNvSpPr txBox="1"/>
          <p:nvPr/>
        </p:nvSpPr>
        <p:spPr>
          <a:xfrm>
            <a:off x="7677955" y="6353052"/>
            <a:ext cx="1107583" cy="27699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200" dirty="0" smtClean="0"/>
              <a:t>200</a:t>
            </a:r>
            <a:endParaRPr lang="en-IN" dirty="0"/>
          </a:p>
        </p:txBody>
      </p:sp>
      <p:sp>
        <p:nvSpPr>
          <p:cNvPr id="39" name="TextBox 38"/>
          <p:cNvSpPr txBox="1"/>
          <p:nvPr/>
        </p:nvSpPr>
        <p:spPr>
          <a:xfrm>
            <a:off x="3616310" y="6353053"/>
            <a:ext cx="4061645" cy="27699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200" dirty="0" smtClean="0"/>
              <a:t>0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8881055" y="6335268"/>
            <a:ext cx="1208468" cy="27699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200" dirty="0" smtClean="0"/>
              <a:t>T(sec)</a:t>
            </a:r>
            <a:endParaRPr lang="en-IN" sz="12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726546" y="6178916"/>
            <a:ext cx="0" cy="218988"/>
          </a:xfrm>
          <a:prstGeom prst="lin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711779" y="6184914"/>
            <a:ext cx="0" cy="218988"/>
          </a:xfrm>
          <a:prstGeom prst="lin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632618" y="6166313"/>
            <a:ext cx="0" cy="218988"/>
          </a:xfrm>
          <a:prstGeom prst="lin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" name="Google Shape;187;p34"/>
          <p:cNvSpPr txBox="1">
            <a:spLocks/>
          </p:cNvSpPr>
          <p:nvPr/>
        </p:nvSpPr>
        <p:spPr>
          <a:xfrm>
            <a:off x="862995" y="67734"/>
            <a:ext cx="10353900" cy="7839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  <a:buClr>
                <a:schemeClr val="lt2"/>
              </a:buClr>
              <a:buSzPts val="3600"/>
              <a:buFont typeface="Bookman Old Style"/>
              <a:buNone/>
            </a:pPr>
            <a:r>
              <a:rPr lang="en-IN" sz="3600" b="1" dirty="0" smtClean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  <a:ea typeface="Bookman Old Style"/>
                <a:cs typeface="Bookman Old Style"/>
                <a:sym typeface="Bookman Old Style"/>
              </a:rPr>
              <a:t>TIMING</a:t>
            </a:r>
            <a:r>
              <a:rPr lang="en-IN" sz="3600" b="1" dirty="0" smtClean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 DIAGRAM</a:t>
            </a:r>
            <a:endParaRPr lang="en-IN" sz="36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611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title"/>
          </p:nvPr>
        </p:nvSpPr>
        <p:spPr>
          <a:xfrm>
            <a:off x="1143001" y="385482"/>
            <a:ext cx="9905998" cy="157330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IN" sz="4000" b="1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SIGNAL DIAGRAM</a:t>
            </a:r>
            <a:endParaRPr sz="40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3900"/>
            <a:ext cx="11887200" cy="49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200" y="585900"/>
            <a:ext cx="10800798" cy="59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/>
        </p:nvSpPr>
        <p:spPr>
          <a:xfrm>
            <a:off x="1081332" y="675541"/>
            <a:ext cx="10190700" cy="1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b="1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  <a:ea typeface="Lato"/>
                <a:cs typeface="Lato"/>
                <a:sym typeface="Lato"/>
              </a:rPr>
              <a:t>       </a:t>
            </a:r>
            <a:r>
              <a:rPr lang="en-IN" sz="6000" b="1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  <a:ea typeface="Lato"/>
                <a:cs typeface="Lato"/>
                <a:sym typeface="Lato"/>
              </a:rPr>
              <a:t>DATA CLEANING</a:t>
            </a:r>
            <a:endParaRPr sz="60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37"/>
          <p:cNvSpPr txBox="1"/>
          <p:nvPr/>
        </p:nvSpPr>
        <p:spPr>
          <a:xfrm>
            <a:off x="757307" y="2502515"/>
            <a:ext cx="111363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Char char="●"/>
            </a:pPr>
            <a:r>
              <a:rPr lang="en-IN" sz="2400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When the data is recorded from the sensors , we may encounter invalid values which needs to be cleaned  before sending it to the other nodes . So we need to perform data cleaning.</a:t>
            </a:r>
            <a:endParaRPr sz="2400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-IN" sz="2400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Data cleaning is performed on missing data present in a csv file and the cleaned data is updated to new csv file.</a:t>
            </a:r>
            <a:endParaRPr sz="2400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/>
        </p:nvSpPr>
        <p:spPr>
          <a:xfrm>
            <a:off x="1562400" y="5898725"/>
            <a:ext cx="96819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  <a:ea typeface="Lato"/>
                <a:cs typeface="Lato"/>
                <a:sym typeface="Lato"/>
              </a:rPr>
              <a:t>Missing Data from x, y, z axes of Accelerometer is first replaced with </a:t>
            </a:r>
            <a:r>
              <a:rPr lang="en-IN" sz="2000" b="1" dirty="0" err="1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  <a:ea typeface="Lato"/>
                <a:cs typeface="Lato"/>
                <a:sym typeface="Lato"/>
              </a:rPr>
              <a:t>NaN</a:t>
            </a:r>
            <a:r>
              <a:rPr lang="en-IN" sz="2000" b="1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  <a:ea typeface="Lato"/>
                <a:cs typeface="Lato"/>
                <a:sym typeface="Lato"/>
              </a:rPr>
              <a:t>.</a:t>
            </a:r>
            <a:endParaRPr sz="20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  <a:ea typeface="Lato"/>
              <a:cs typeface="Lato"/>
              <a:sym typeface="Lato"/>
            </a:endParaRPr>
          </a:p>
        </p:txBody>
      </p:sp>
      <p:pic>
        <p:nvPicPr>
          <p:cNvPr id="210" name="Google Shape;2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475" y="402150"/>
            <a:ext cx="8101400" cy="50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66" y="968188"/>
            <a:ext cx="6042212" cy="366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223" y="968188"/>
            <a:ext cx="5665284" cy="366268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9"/>
          <p:cNvSpPr txBox="1"/>
          <p:nvPr/>
        </p:nvSpPr>
        <p:spPr>
          <a:xfrm>
            <a:off x="367554" y="5091925"/>
            <a:ext cx="11295528" cy="103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  <a:ea typeface="Lato"/>
                <a:cs typeface="Lato"/>
                <a:sym typeface="Lato"/>
              </a:rPr>
              <a:t>The missing data from each column is replaced with the mean of previous 3 and next 3 data. </a:t>
            </a:r>
            <a:endParaRPr sz="20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550" y="476975"/>
            <a:ext cx="6473775" cy="48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0"/>
          <p:cNvSpPr txBox="1"/>
          <p:nvPr/>
        </p:nvSpPr>
        <p:spPr>
          <a:xfrm>
            <a:off x="3238853" y="5561940"/>
            <a:ext cx="6344418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  <a:ea typeface="Lato"/>
                <a:cs typeface="Lato"/>
                <a:sym typeface="Lato"/>
              </a:rPr>
              <a:t>The cleaned data is updated in a new csv file . </a:t>
            </a:r>
            <a:endParaRPr sz="20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/>
        </p:nvSpPr>
        <p:spPr>
          <a:xfrm>
            <a:off x="3391241" y="5511983"/>
            <a:ext cx="53595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  <a:ea typeface="Lato"/>
                <a:cs typeface="Lato"/>
                <a:sym typeface="Lato"/>
              </a:rPr>
              <a:t>MISSING  GYROSCOPE AXES DATA. </a:t>
            </a:r>
            <a:endParaRPr lang="en-IN" sz="20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250" y="478950"/>
            <a:ext cx="9004675" cy="49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150" y="561950"/>
            <a:ext cx="6989200" cy="48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2"/>
          <p:cNvSpPr txBox="1"/>
          <p:nvPr/>
        </p:nvSpPr>
        <p:spPr>
          <a:xfrm>
            <a:off x="941294" y="5649025"/>
            <a:ext cx="9879106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  <a:ea typeface="Lato"/>
                <a:cs typeface="Lato"/>
                <a:sym typeface="Lato"/>
              </a:rPr>
              <a:t>Similarly, the cleaned gyroscope axes data is updated in a new csv file . </a:t>
            </a:r>
            <a:endParaRPr sz="20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1385750" y="900250"/>
            <a:ext cx="96699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 smtClean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OVERVIEW</a:t>
            </a:r>
            <a:endParaRPr sz="25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2"/>
              </a:solidFill>
              <a:latin typeface="Bookman Old Style" panose="02050604050505020204" pitchFamily="18" charset="0"/>
            </a:endParaRPr>
          </a:p>
          <a:p>
            <a:pPr marL="342900" lvl="0" indent="-306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-IN" sz="2400" dirty="0">
                <a:solidFill>
                  <a:schemeClr val="accent2"/>
                </a:solidFill>
                <a:latin typeface="Bookman Old Style" panose="02050604050505020204" pitchFamily="18" charset="0"/>
              </a:rPr>
              <a:t>Data from both the sensors(accelerometer and gyroscope) is collected .</a:t>
            </a:r>
            <a:endParaRPr sz="2400" dirty="0">
              <a:solidFill>
                <a:schemeClr val="accent2"/>
              </a:solidFill>
              <a:latin typeface="Bookman Old Style" panose="02050604050505020204" pitchFamily="18" charset="0"/>
            </a:endParaRPr>
          </a:p>
          <a:p>
            <a:pPr marL="342900" lvl="0" indent="-306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-IN" sz="2400" dirty="0">
                <a:solidFill>
                  <a:schemeClr val="accent2"/>
                </a:solidFill>
                <a:latin typeface="Bookman Old Style" panose="02050604050505020204" pitchFamily="18" charset="0"/>
              </a:rPr>
              <a:t>The data is then converted  into magnitude and stored in a text file.</a:t>
            </a:r>
            <a:endParaRPr sz="2400" dirty="0">
              <a:solidFill>
                <a:schemeClr val="accent2"/>
              </a:solidFill>
              <a:latin typeface="Bookman Old Style" panose="02050604050505020204" pitchFamily="18" charset="0"/>
            </a:endParaRPr>
          </a:p>
          <a:p>
            <a:pPr marL="342900" lvl="0" indent="-306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-IN" sz="2400" dirty="0">
                <a:solidFill>
                  <a:schemeClr val="accent2"/>
                </a:solidFill>
                <a:latin typeface="Bookman Old Style" panose="02050604050505020204" pitchFamily="18" charset="0"/>
              </a:rPr>
              <a:t>According to the sensor data, we decide the threshold and categorise the fall</a:t>
            </a:r>
            <a:r>
              <a:rPr lang="en-IN" sz="2400" dirty="0" smtClean="0">
                <a:solidFill>
                  <a:schemeClr val="accent2"/>
                </a:solidFill>
                <a:latin typeface="Bookman Old Style" panose="02050604050505020204" pitchFamily="18" charset="0"/>
              </a:rPr>
              <a:t>.</a:t>
            </a:r>
          </a:p>
          <a:p>
            <a:pPr marL="342900" lvl="0" indent="-306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-IN" sz="2400" dirty="0" smtClean="0">
                <a:solidFill>
                  <a:schemeClr val="accent2"/>
                </a:solidFill>
                <a:latin typeface="Bookman Old Style" panose="02050604050505020204" pitchFamily="18" charset="0"/>
              </a:rPr>
              <a:t>After categorising, we alert the concerned person via SNS and SES services provided by the Amazon Web Services.  </a:t>
            </a:r>
            <a:endParaRPr sz="2400" dirty="0">
              <a:solidFill>
                <a:schemeClr val="accent2"/>
              </a:solidFill>
              <a:latin typeface="Bookman Old Style" panose="020506040505050202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2"/>
              </a:solidFill>
              <a:latin typeface="Bookman Old Style" panose="020506040505050202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dirty="0">
                <a:solidFill>
                  <a:schemeClr val="accent2"/>
                </a:solidFill>
                <a:latin typeface="Bookman Old Style" panose="02050604050505020204" pitchFamily="18" charset="0"/>
              </a:rPr>
              <a:t> </a:t>
            </a:r>
            <a:endParaRPr sz="2500" dirty="0">
              <a:solidFill>
                <a:schemeClr val="accent2"/>
              </a:solidFill>
              <a:latin typeface="Bookman Old Style" panose="020506040505050202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2"/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>
            <a:spLocks noGrp="1"/>
          </p:cNvSpPr>
          <p:nvPr>
            <p:ph type="body" idx="1"/>
          </p:nvPr>
        </p:nvSpPr>
        <p:spPr>
          <a:xfrm>
            <a:off x="466166" y="376518"/>
            <a:ext cx="11537576" cy="132208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dirty="0" smtClean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VISUALIZATION</a:t>
            </a:r>
            <a:endParaRPr sz="48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1" name="Google Shape;241;p43"/>
          <p:cNvSpPr txBox="1"/>
          <p:nvPr/>
        </p:nvSpPr>
        <p:spPr>
          <a:xfrm>
            <a:off x="788896" y="2047160"/>
            <a:ext cx="10504009" cy="40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We used </a:t>
            </a:r>
            <a:r>
              <a:rPr lang="en-IN" sz="2400" dirty="0" err="1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Bokeh</a:t>
            </a:r>
            <a:r>
              <a:rPr lang="en-IN" sz="2400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 , </a:t>
            </a:r>
            <a:r>
              <a:rPr lang="en-IN" sz="2400" dirty="0" err="1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Plotly</a:t>
            </a:r>
            <a:r>
              <a:rPr lang="en-IN" sz="2400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 and  </a:t>
            </a:r>
            <a:r>
              <a:rPr lang="en-IN" sz="2400" dirty="0" err="1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missingno</a:t>
            </a:r>
            <a:r>
              <a:rPr lang="en-IN" sz="2400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 library for data visualization</a:t>
            </a:r>
            <a:endParaRPr sz="2400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We have used </a:t>
            </a:r>
            <a:r>
              <a:rPr lang="en-IN" sz="2400" dirty="0" err="1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heatmap</a:t>
            </a:r>
            <a:r>
              <a:rPr lang="en-IN" sz="2400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, bar graph, scatter plot and line chart</a:t>
            </a:r>
            <a:endParaRPr sz="2400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We have created both 2-D and 3-D plots.</a:t>
            </a:r>
            <a:endParaRPr sz="2400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These are the parameters that we have visualized:</a:t>
            </a:r>
            <a:endParaRPr sz="2400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1047750" lvl="0" indent="-5143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+mj-lt"/>
              <a:buAutoNum type="romanLcPeriod"/>
            </a:pPr>
            <a:r>
              <a:rPr lang="en-IN" sz="2400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Categorisation of falls based on Accelerometer and Gyroscope magnitude.</a:t>
            </a:r>
            <a:endParaRPr sz="2400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1047750" lvl="0" indent="-5143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+mj-lt"/>
              <a:buAutoNum type="romanLcPeriod"/>
            </a:pPr>
            <a:r>
              <a:rPr lang="en-IN" sz="2400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Frequency of falls.</a:t>
            </a:r>
            <a:endParaRPr sz="2400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1047750" lvl="0" indent="-5143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+mj-lt"/>
              <a:buAutoNum type="romanLcPeriod"/>
            </a:pPr>
            <a:r>
              <a:rPr lang="en-IN" sz="2400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Missing data in columns.</a:t>
            </a:r>
            <a:endParaRPr sz="2400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1047750" lvl="0" indent="-5143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+mj-lt"/>
              <a:buAutoNum type="romanLcPeriod"/>
            </a:pPr>
            <a:r>
              <a:rPr lang="en-IN" sz="2400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Accelerometer and gyroscope magnitudes with respect to time.</a:t>
            </a:r>
            <a:endParaRPr sz="2400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/>
        </p:nvSpPr>
        <p:spPr>
          <a:xfrm>
            <a:off x="3651747" y="259035"/>
            <a:ext cx="5474324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SCATTER PLOT(2D) </a:t>
            </a:r>
            <a:endParaRPr sz="36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47" name="Google Shape;2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100" y="1360750"/>
            <a:ext cx="7785824" cy="50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350" y="1038599"/>
            <a:ext cx="9442449" cy="543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5"/>
          <p:cNvSpPr txBox="1"/>
          <p:nvPr/>
        </p:nvSpPr>
        <p:spPr>
          <a:xfrm>
            <a:off x="1612349" y="202300"/>
            <a:ext cx="9324591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Scatter plot(3D) </a:t>
            </a:r>
            <a:r>
              <a:rPr lang="en-IN" sz="2800" b="1" dirty="0" smtClean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endParaRPr sz="28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/>
        </p:nvSpPr>
        <p:spPr>
          <a:xfrm>
            <a:off x="675375" y="385425"/>
            <a:ext cx="1076359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 3D PLOT ACCELEROMETER COORDINATES PLOTLY CODE</a:t>
            </a:r>
            <a:endParaRPr 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59" name="Google Shape;2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75" y="1794126"/>
            <a:ext cx="10856925" cy="40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729" y="1201270"/>
            <a:ext cx="8899605" cy="52180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515035" y="519953"/>
            <a:ext cx="1936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Cont.</a:t>
            </a:r>
            <a:endParaRPr lang="en-IN" sz="32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900" y="1460850"/>
            <a:ext cx="10128925" cy="5039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0" name="Google Shape;270;p48"/>
          <p:cNvSpPr txBox="1"/>
          <p:nvPr/>
        </p:nvSpPr>
        <p:spPr>
          <a:xfrm>
            <a:off x="885900" y="384375"/>
            <a:ext cx="10128925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BAR CHART FOR MISSING NUMBERS </a:t>
            </a:r>
            <a:endParaRPr sz="30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07" y="1754450"/>
            <a:ext cx="5583376" cy="49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4589" y="1754450"/>
            <a:ext cx="5539912" cy="495992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9"/>
          <p:cNvSpPr txBox="1"/>
          <p:nvPr/>
        </p:nvSpPr>
        <p:spPr>
          <a:xfrm>
            <a:off x="455175" y="343900"/>
            <a:ext cx="11207908" cy="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1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LINE PLOT </a:t>
            </a:r>
            <a:r>
              <a:rPr lang="en-IN" sz="4400" b="1" dirty="0" smtClean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endParaRPr sz="44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936" y="1505802"/>
            <a:ext cx="6894325" cy="46128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3" name="Google Shape;283;p50"/>
          <p:cNvSpPr txBox="1"/>
          <p:nvPr/>
        </p:nvSpPr>
        <p:spPr>
          <a:xfrm>
            <a:off x="1800475" y="252875"/>
            <a:ext cx="771780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HEAT MAP(MISSING DATA</a:t>
            </a:r>
            <a:r>
              <a:rPr lang="en-IN" sz="3600" b="1" dirty="0" smtClean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) </a:t>
            </a:r>
            <a:endParaRPr sz="36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900" y="1051975"/>
            <a:ext cx="6500400" cy="553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1"/>
          <p:cNvSpPr txBox="1"/>
          <p:nvPr/>
        </p:nvSpPr>
        <p:spPr>
          <a:xfrm>
            <a:off x="1618400" y="252875"/>
            <a:ext cx="83754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SINGLE LINE PLOT </a:t>
            </a:r>
            <a:r>
              <a:rPr lang="en-IN" sz="3200" b="1" dirty="0" smtClean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endParaRPr sz="32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 txBox="1"/>
          <p:nvPr/>
        </p:nvSpPr>
        <p:spPr>
          <a:xfrm>
            <a:off x="1804476" y="360525"/>
            <a:ext cx="8857348" cy="8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2D PLOT SINGLE LINE BOKEH CODE</a:t>
            </a:r>
            <a:endParaRPr lang="en-US" sz="28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95" name="Google Shape;2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476" y="1769874"/>
            <a:ext cx="8857349" cy="38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IN" sz="3600" b="1" dirty="0">
                <a:solidFill>
                  <a:schemeClr val="accent2"/>
                </a:solidFill>
                <a:latin typeface="Bookman Old Style" panose="02050604050505020204" pitchFamily="18" charset="0"/>
              </a:rPr>
              <a:t>SCENARIO FOR FALL</a:t>
            </a:r>
            <a:endParaRPr sz="3600" b="1" dirty="0">
              <a:solidFill>
                <a:schemeClr val="accent2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342900" lvl="0" indent="-3060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According to the sensor data, we decide the threshold and categorise the fall.</a:t>
            </a:r>
            <a:endParaRPr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342900" lvl="0" indent="-3060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There are three categories for fall: Front, Backward, Lateral(left, right).</a:t>
            </a:r>
            <a:endParaRPr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342900" lvl="0" indent="-3060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For example, if the  accelerometer data values  lie between 0.9 and 0.97 and gyroscope data values lie between  1.1 and 7.4, we can say that front fall has occurred.</a:t>
            </a:r>
            <a:endParaRPr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marL="342900" lvl="0" indent="-3060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We then save the categorized data into a .csv file.</a:t>
            </a:r>
            <a:endParaRPr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700" y="536625"/>
            <a:ext cx="8665225" cy="57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 txBox="1"/>
          <p:nvPr/>
        </p:nvSpPr>
        <p:spPr>
          <a:xfrm>
            <a:off x="2837350" y="101800"/>
            <a:ext cx="62685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 smtClean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  <a:ea typeface="Lato"/>
                <a:cs typeface="Lato"/>
                <a:sym typeface="Lato"/>
              </a:rPr>
              <a:t> </a:t>
            </a:r>
            <a:r>
              <a:rPr lang="en-IN" sz="3600" b="1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  <a:ea typeface="Lato"/>
                <a:cs typeface="Lato"/>
                <a:sym typeface="Lato"/>
              </a:rPr>
              <a:t>3-D PLOT </a:t>
            </a:r>
            <a:endParaRPr sz="36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  <a:ea typeface="Lato"/>
              <a:cs typeface="Lato"/>
              <a:sym typeface="Lato"/>
            </a:endParaRPr>
          </a:p>
        </p:txBody>
      </p:sp>
      <p:pic>
        <p:nvPicPr>
          <p:cNvPr id="306" name="Google Shape;3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575" y="864100"/>
            <a:ext cx="7048851" cy="557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575" y="1458650"/>
            <a:ext cx="9848850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5"/>
          <p:cNvSpPr txBox="1"/>
          <p:nvPr/>
        </p:nvSpPr>
        <p:spPr>
          <a:xfrm>
            <a:off x="1325075" y="384375"/>
            <a:ext cx="9093248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HEAT MAP(FALL FREQUENCY) </a:t>
            </a:r>
            <a:r>
              <a:rPr lang="en-IN" sz="3200" b="1" dirty="0" smtClean="0">
                <a:solidFill>
                  <a:schemeClr val="tx1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endParaRPr sz="3200" b="1" dirty="0">
              <a:solidFill>
                <a:schemeClr val="tx1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6"/>
          <p:cNvSpPr txBox="1">
            <a:spLocks noGrp="1"/>
          </p:cNvSpPr>
          <p:nvPr>
            <p:ph type="title"/>
          </p:nvPr>
        </p:nvSpPr>
        <p:spPr>
          <a:xfrm>
            <a:off x="926723" y="2166108"/>
            <a:ext cx="10353900" cy="2196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Lustria"/>
              <a:buNone/>
            </a:pPr>
            <a:r>
              <a:rPr lang="en-IN" sz="72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ookman Old Style" panose="02050604050505020204" pitchFamily="18" charset="0"/>
              </a:rPr>
              <a:t>THANK YOU</a:t>
            </a:r>
            <a:endParaRPr sz="7200" b="1" cap="none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IN" sz="3600" b="1" dirty="0">
                <a:solidFill>
                  <a:schemeClr val="accent2"/>
                </a:solidFill>
                <a:latin typeface="Bookman Old Style" panose="02050604050505020204" pitchFamily="18" charset="0"/>
              </a:rPr>
              <a:t>SCENARIO FOR DAILY ACTIVITIES</a:t>
            </a:r>
            <a:endParaRPr sz="3600" b="1" dirty="0">
              <a:solidFill>
                <a:schemeClr val="accent2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2"/>
              </a:solidFill>
              <a:latin typeface="Bookman Old Style" panose="02050604050505020204" pitchFamily="18" charset="0"/>
            </a:endParaRPr>
          </a:p>
          <a:p>
            <a:pPr marL="342900" lvl="0" indent="-3060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-IN" sz="2400" dirty="0">
                <a:solidFill>
                  <a:schemeClr val="accent2"/>
                </a:solidFill>
                <a:latin typeface="Bookman Old Style" panose="02050604050505020204" pitchFamily="18" charset="0"/>
              </a:rPr>
              <a:t>According to the sensor data, we decide the threshold and categorise whether the person is sitting or walking.</a:t>
            </a:r>
            <a:endParaRPr sz="2400" dirty="0">
              <a:solidFill>
                <a:schemeClr val="accent2"/>
              </a:solidFill>
              <a:latin typeface="Bookman Old Style" panose="02050604050505020204" pitchFamily="18" charset="0"/>
            </a:endParaRPr>
          </a:p>
          <a:p>
            <a:pPr marL="342900" lvl="0" indent="-3060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-IN" sz="2400" dirty="0">
                <a:solidFill>
                  <a:schemeClr val="accent2"/>
                </a:solidFill>
                <a:latin typeface="Bookman Old Style" panose="02050604050505020204" pitchFamily="18" charset="0"/>
              </a:rPr>
              <a:t>For example, if the  accelerometer data values  lie between 0.91 and 0.94 and gyroscope data values lie between  2.63 and 5.5, we can say that the person is walking.</a:t>
            </a:r>
            <a:endParaRPr sz="2400" dirty="0">
              <a:solidFill>
                <a:schemeClr val="accent2"/>
              </a:solidFill>
              <a:latin typeface="Bookman Old Style" panose="02050604050505020204" pitchFamily="18" charset="0"/>
            </a:endParaRPr>
          </a:p>
          <a:p>
            <a:pPr marL="342900" lvl="0" indent="-3060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-IN" sz="2400" dirty="0">
                <a:solidFill>
                  <a:schemeClr val="accent2"/>
                </a:solidFill>
                <a:latin typeface="Bookman Old Style" panose="02050604050505020204" pitchFamily="18" charset="0"/>
              </a:rPr>
              <a:t>We then save the categorized data into the .csv file.</a:t>
            </a:r>
            <a:endParaRPr sz="2400" dirty="0">
              <a:solidFill>
                <a:schemeClr val="accent2"/>
              </a:solidFill>
              <a:latin typeface="Bookman Old Style" panose="02050604050505020204" pitchFamily="18" charset="0"/>
            </a:endParaRPr>
          </a:p>
          <a:p>
            <a:pPr marL="342900" lvl="0" indent="-30600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accent2"/>
              </a:solidFill>
              <a:latin typeface="Bookman Old Style" panose="02050604050505020204" pitchFamily="18" charset="0"/>
            </a:endParaRPr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accent2"/>
              </a:solidFill>
              <a:latin typeface="Bookman Old Style" panose="02050604050505020204" pitchFamily="18" charset="0"/>
            </a:endParaRPr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accent2"/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927863" y="271975"/>
            <a:ext cx="10353762" cy="7549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IN"/>
              <a:t>BLOCK DIAGRAM</a:t>
            </a:r>
            <a:endParaRPr/>
          </a:p>
        </p:txBody>
      </p:sp>
      <p:sp>
        <p:nvSpPr>
          <p:cNvPr id="90" name="Google Shape;90;p19"/>
          <p:cNvSpPr txBox="1"/>
          <p:nvPr/>
        </p:nvSpPr>
        <p:spPr>
          <a:xfrm>
            <a:off x="521425" y="1575650"/>
            <a:ext cx="65292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3;p16"/>
          <p:cNvSpPr/>
          <p:nvPr/>
        </p:nvSpPr>
        <p:spPr>
          <a:xfrm>
            <a:off x="3062344" y="1730326"/>
            <a:ext cx="1969477" cy="618979"/>
          </a:xfrm>
          <a:prstGeom prst="rect">
            <a:avLst/>
          </a:prstGeom>
          <a:solidFill>
            <a:srgbClr val="CC4125"/>
          </a:solidFill>
          <a:ln w="15875" cap="rnd" cmpd="sng">
            <a:solidFill>
              <a:srgbClr val="893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7" name="Google Shape;75;p16"/>
          <p:cNvSpPr/>
          <p:nvPr/>
        </p:nvSpPr>
        <p:spPr>
          <a:xfrm>
            <a:off x="5013064" y="4473526"/>
            <a:ext cx="1969477" cy="520506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893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8" name="Google Shape;76;p16"/>
          <p:cNvSpPr/>
          <p:nvPr/>
        </p:nvSpPr>
        <p:spPr>
          <a:xfrm>
            <a:off x="5003685" y="3162887"/>
            <a:ext cx="1969477" cy="597876"/>
          </a:xfrm>
          <a:prstGeom prst="rect">
            <a:avLst/>
          </a:prstGeom>
          <a:solidFill>
            <a:srgbClr val="993300"/>
          </a:solidFill>
          <a:ln w="15875" cap="rnd" cmpd="sng">
            <a:solidFill>
              <a:srgbClr val="893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9" name="Google Shape;77;p16"/>
          <p:cNvSpPr/>
          <p:nvPr/>
        </p:nvSpPr>
        <p:spPr>
          <a:xfrm>
            <a:off x="6837174" y="1749083"/>
            <a:ext cx="1969477" cy="558019"/>
          </a:xfrm>
          <a:prstGeom prst="rect">
            <a:avLst/>
          </a:prstGeom>
          <a:solidFill>
            <a:srgbClr val="CC4125"/>
          </a:solidFill>
          <a:ln w="15875" cap="rnd" cmpd="sng">
            <a:solidFill>
              <a:srgbClr val="893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0" name="Google Shape;78;p16"/>
          <p:cNvSpPr txBox="1"/>
          <p:nvPr/>
        </p:nvSpPr>
        <p:spPr>
          <a:xfrm>
            <a:off x="3203024" y="1899150"/>
            <a:ext cx="182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Accelerometer</a:t>
            </a: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1" name="Google Shape;79;p16"/>
          <p:cNvSpPr txBox="1"/>
          <p:nvPr/>
        </p:nvSpPr>
        <p:spPr>
          <a:xfrm>
            <a:off x="6973162" y="1899138"/>
            <a:ext cx="16881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Gyroscope</a:t>
            </a: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2" name="Google Shape;80;p16"/>
          <p:cNvSpPr txBox="1"/>
          <p:nvPr/>
        </p:nvSpPr>
        <p:spPr>
          <a:xfrm>
            <a:off x="5144362" y="3319975"/>
            <a:ext cx="16881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 smtClean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Data Cleaning</a:t>
            </a:r>
            <a:endParaRPr sz="1800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cxnSp>
        <p:nvCxnSpPr>
          <p:cNvPr id="15" name="Google Shape;83;p16"/>
          <p:cNvCxnSpPr>
            <a:stCxn id="8" idx="2"/>
            <a:endCxn id="7" idx="0"/>
          </p:cNvCxnSpPr>
          <p:nvPr/>
        </p:nvCxnSpPr>
        <p:spPr>
          <a:xfrm>
            <a:off x="5988424" y="3760763"/>
            <a:ext cx="9379" cy="712763"/>
          </a:xfrm>
          <a:prstGeom prst="straightConnector1">
            <a:avLst/>
          </a:prstGeom>
          <a:noFill/>
          <a:ln w="9525" cap="rnd" cmpd="sng">
            <a:solidFill>
              <a:srgbClr val="B34119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" name="Google Shape;84;p16"/>
          <p:cNvCxnSpPr/>
          <p:nvPr/>
        </p:nvCxnSpPr>
        <p:spPr>
          <a:xfrm flipH="1">
            <a:off x="5977943" y="4959329"/>
            <a:ext cx="1930" cy="319832"/>
          </a:xfrm>
          <a:prstGeom prst="straightConnector1">
            <a:avLst/>
          </a:prstGeom>
          <a:noFill/>
          <a:ln w="9525" cap="rnd" cmpd="sng">
            <a:solidFill>
              <a:srgbClr val="B34119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7" name="Google Shape;85;p16"/>
          <p:cNvCxnSpPr>
            <a:stCxn id="5" idx="2"/>
          </p:cNvCxnSpPr>
          <p:nvPr/>
        </p:nvCxnSpPr>
        <p:spPr>
          <a:xfrm>
            <a:off x="4047082" y="2349305"/>
            <a:ext cx="14100" cy="267300"/>
          </a:xfrm>
          <a:prstGeom prst="straightConnector1">
            <a:avLst/>
          </a:prstGeom>
          <a:noFill/>
          <a:ln w="9525" cap="rnd" cmpd="sng">
            <a:solidFill>
              <a:srgbClr val="B3411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86;p16"/>
          <p:cNvCxnSpPr/>
          <p:nvPr/>
        </p:nvCxnSpPr>
        <p:spPr>
          <a:xfrm rot="16200000" flipH="1">
            <a:off x="7632000" y="2445434"/>
            <a:ext cx="267286" cy="14067"/>
          </a:xfrm>
          <a:prstGeom prst="straightConnector1">
            <a:avLst/>
          </a:prstGeom>
          <a:noFill/>
          <a:ln w="9525" cap="rnd" cmpd="sng">
            <a:solidFill>
              <a:srgbClr val="B3411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87;p16"/>
          <p:cNvCxnSpPr/>
          <p:nvPr/>
        </p:nvCxnSpPr>
        <p:spPr>
          <a:xfrm rot="10800000" flipH="1">
            <a:off x="4047082" y="2588455"/>
            <a:ext cx="3756074" cy="28136"/>
          </a:xfrm>
          <a:prstGeom prst="straightConnector1">
            <a:avLst/>
          </a:prstGeom>
          <a:noFill/>
          <a:ln w="9525" cap="rnd" cmpd="sng">
            <a:solidFill>
              <a:srgbClr val="B3411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88;p16"/>
          <p:cNvCxnSpPr/>
          <p:nvPr/>
        </p:nvCxnSpPr>
        <p:spPr>
          <a:xfrm rot="16200000" flipH="1">
            <a:off x="5648456" y="2872154"/>
            <a:ext cx="560363" cy="21102"/>
          </a:xfrm>
          <a:prstGeom prst="straightConnector1">
            <a:avLst/>
          </a:prstGeom>
          <a:noFill/>
          <a:ln w="9525" cap="rnd" cmpd="sng">
            <a:solidFill>
              <a:srgbClr val="B34119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" name="Straight Connector 20"/>
          <p:cNvCxnSpPr/>
          <p:nvPr/>
        </p:nvCxnSpPr>
        <p:spPr>
          <a:xfrm>
            <a:off x="3971365" y="5279161"/>
            <a:ext cx="403411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971365" y="5279161"/>
            <a:ext cx="0" cy="4036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014447" y="5279161"/>
            <a:ext cx="0" cy="4036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74;p16"/>
          <p:cNvSpPr/>
          <p:nvPr/>
        </p:nvSpPr>
        <p:spPr>
          <a:xfrm>
            <a:off x="7020743" y="5682788"/>
            <a:ext cx="1969477" cy="562707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893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8" name="Google Shape;73;p16"/>
          <p:cNvSpPr/>
          <p:nvPr/>
        </p:nvSpPr>
        <p:spPr>
          <a:xfrm>
            <a:off x="4993204" y="3141783"/>
            <a:ext cx="1969477" cy="618979"/>
          </a:xfrm>
          <a:prstGeom prst="rect">
            <a:avLst/>
          </a:prstGeom>
          <a:solidFill>
            <a:srgbClr val="CC4125"/>
          </a:solidFill>
          <a:ln w="15875" cap="rnd" cmpd="sng">
            <a:solidFill>
              <a:srgbClr val="893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0" name="Google Shape;80;p16"/>
          <p:cNvSpPr txBox="1"/>
          <p:nvPr/>
        </p:nvSpPr>
        <p:spPr>
          <a:xfrm>
            <a:off x="5124501" y="3244743"/>
            <a:ext cx="16881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 smtClean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Data Cleaning</a:t>
            </a:r>
            <a:endParaRPr sz="1800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1" name="Google Shape;73;p16"/>
          <p:cNvSpPr/>
          <p:nvPr/>
        </p:nvSpPr>
        <p:spPr>
          <a:xfrm>
            <a:off x="4993204" y="4473527"/>
            <a:ext cx="1989337" cy="520506"/>
          </a:xfrm>
          <a:prstGeom prst="rect">
            <a:avLst/>
          </a:prstGeom>
          <a:solidFill>
            <a:srgbClr val="CC4125"/>
          </a:solidFill>
          <a:ln w="15875" cap="rnd" cmpd="sng">
            <a:solidFill>
              <a:srgbClr val="893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2" name="Google Shape;73;p16"/>
          <p:cNvSpPr/>
          <p:nvPr/>
        </p:nvSpPr>
        <p:spPr>
          <a:xfrm>
            <a:off x="2910083" y="5684976"/>
            <a:ext cx="1969477" cy="618979"/>
          </a:xfrm>
          <a:prstGeom prst="rect">
            <a:avLst/>
          </a:prstGeom>
          <a:solidFill>
            <a:srgbClr val="CC4125"/>
          </a:solidFill>
          <a:ln w="15875" cap="rnd" cmpd="sng">
            <a:solidFill>
              <a:srgbClr val="893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4" name="Google Shape;73;p16"/>
          <p:cNvSpPr/>
          <p:nvPr/>
        </p:nvSpPr>
        <p:spPr>
          <a:xfrm>
            <a:off x="7020743" y="5674099"/>
            <a:ext cx="1969477" cy="618979"/>
          </a:xfrm>
          <a:prstGeom prst="rect">
            <a:avLst/>
          </a:prstGeom>
          <a:solidFill>
            <a:srgbClr val="CC4125"/>
          </a:solidFill>
          <a:ln w="15875" cap="rnd" cmpd="sng">
            <a:solidFill>
              <a:srgbClr val="893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5" name="Google Shape;81;p16"/>
          <p:cNvSpPr txBox="1"/>
          <p:nvPr/>
        </p:nvSpPr>
        <p:spPr>
          <a:xfrm>
            <a:off x="5200107" y="4520263"/>
            <a:ext cx="16881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Classification</a:t>
            </a:r>
            <a:endParaRPr sz="1800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6" name="Google Shape;82;p16"/>
          <p:cNvSpPr txBox="1"/>
          <p:nvPr/>
        </p:nvSpPr>
        <p:spPr>
          <a:xfrm>
            <a:off x="7223068" y="5783588"/>
            <a:ext cx="16881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 smtClean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Alert System</a:t>
            </a:r>
            <a:endParaRPr sz="1800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7" name="Google Shape;82;p16"/>
          <p:cNvSpPr txBox="1"/>
          <p:nvPr/>
        </p:nvSpPr>
        <p:spPr>
          <a:xfrm>
            <a:off x="3122478" y="5809800"/>
            <a:ext cx="16881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Visualisation</a:t>
            </a:r>
            <a:endParaRPr sz="1800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ookman Old Style"/>
              <a:buNone/>
            </a:pPr>
            <a:r>
              <a:rPr lang="en-IN" sz="3600" b="1">
                <a:latin typeface="Bookman Old Style"/>
                <a:ea typeface="Bookman Old Style"/>
                <a:cs typeface="Bookman Old Style"/>
                <a:sym typeface="Bookman Old Style"/>
              </a:rPr>
              <a:t>PACKAGE – FALL_DETECTION </a:t>
            </a:r>
            <a:br>
              <a:rPr lang="en-IN" sz="3600" b="1">
                <a:latin typeface="Bookman Old Style"/>
                <a:ea typeface="Bookman Old Style"/>
                <a:cs typeface="Bookman Old Style"/>
                <a:sym typeface="Bookman Old Style"/>
              </a:rPr>
            </a:br>
            <a:endParaRPr sz="3600" b="1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900" lvl="0" indent="0" algn="l" rtl="0"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en-IN" sz="3600" b="1">
                <a:latin typeface="Bookman Old Style"/>
                <a:ea typeface="Bookman Old Style"/>
                <a:cs typeface="Bookman Old Style"/>
                <a:sym typeface="Bookman Old Style"/>
              </a:rPr>
              <a:t>NODES   </a:t>
            </a:r>
            <a:endParaRPr/>
          </a:p>
          <a:p>
            <a:pPr marL="342900" lvl="0" indent="-3060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IN">
                <a:latin typeface="Bookman Old Style"/>
                <a:ea typeface="Bookman Old Style"/>
                <a:cs typeface="Bookman Old Style"/>
                <a:sym typeface="Bookman Old Style"/>
              </a:rPr>
              <a:t>	 accelerometer</a:t>
            </a:r>
            <a:endParaRPr/>
          </a:p>
          <a:p>
            <a:pPr marL="342900" lvl="0" indent="-3060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IN">
                <a:latin typeface="Bookman Old Style"/>
                <a:ea typeface="Bookman Old Style"/>
                <a:cs typeface="Bookman Old Style"/>
                <a:sym typeface="Bookman Old Style"/>
              </a:rPr>
              <a:t>	  gyroscope</a:t>
            </a:r>
            <a:endParaRPr/>
          </a:p>
          <a:p>
            <a:pPr marL="342900" lvl="0" indent="-3060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IN">
                <a:latin typeface="Bookman Old Style"/>
                <a:ea typeface="Bookman Old Style"/>
                <a:cs typeface="Bookman Old Style"/>
                <a:sym typeface="Bookman Old Style"/>
              </a:rPr>
              <a:t>	  Processing</a:t>
            </a:r>
            <a:endParaRPr/>
          </a:p>
          <a:p>
            <a:pPr marL="342900" lvl="0" indent="-3060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IN">
                <a:latin typeface="Bookman Old Style"/>
                <a:ea typeface="Bookman Old Style"/>
                <a:cs typeface="Bookman Old Style"/>
                <a:sym typeface="Bookman Old Style"/>
              </a:rPr>
              <a:t>	  Classification of falls</a:t>
            </a:r>
            <a:endParaRPr/>
          </a:p>
          <a:p>
            <a:pPr marL="342900" lvl="0" indent="-3060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IN">
                <a:latin typeface="Bookman Old Style"/>
                <a:ea typeface="Bookman Old Style"/>
                <a:cs typeface="Bookman Old Style"/>
                <a:sym typeface="Bookman Old Style"/>
              </a:rPr>
              <a:t>	  Visualization </a:t>
            </a:r>
            <a:endParaRPr/>
          </a:p>
          <a:p>
            <a:pPr marL="36900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IN">
                <a:latin typeface="Bookman Old Style"/>
                <a:ea typeface="Bookman Old Style"/>
                <a:cs typeface="Bookman Old Style"/>
                <a:sym typeface="Bookman Old Style"/>
              </a:rPr>
              <a:t>	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idx="1"/>
          </p:nvPr>
        </p:nvSpPr>
        <p:spPr>
          <a:xfrm>
            <a:off x="519953" y="242047"/>
            <a:ext cx="11277600" cy="63828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900" lvl="0" indent="0" algn="l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IN" b="1" dirty="0">
                <a:latin typeface="Bookman Old Style"/>
                <a:ea typeface="Bookman Old Style"/>
                <a:cs typeface="Bookman Old Style"/>
                <a:sym typeface="Bookman Old Style"/>
              </a:rPr>
              <a:t>Topics</a:t>
            </a:r>
            <a:r>
              <a:rPr lang="en-IN" sz="2000" dirty="0">
                <a:latin typeface="Bookman Old Style"/>
                <a:ea typeface="Bookman Old Style"/>
                <a:cs typeface="Bookman Old Style"/>
                <a:sym typeface="Bookman Old Style"/>
              </a:rPr>
              <a:t>  - </a:t>
            </a:r>
            <a:endParaRPr sz="2000" dirty="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342900" lvl="0" indent="-286950" algn="l" rtl="0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-IN" sz="2100" dirty="0">
                <a:latin typeface="Bookman Old Style"/>
                <a:ea typeface="Bookman Old Style"/>
                <a:cs typeface="Bookman Old Style"/>
                <a:sym typeface="Bookman Old Style"/>
              </a:rPr>
              <a:t>    </a:t>
            </a:r>
            <a:r>
              <a:rPr lang="en-IN" sz="2100" dirty="0" err="1">
                <a:latin typeface="Bookman Old Style"/>
                <a:ea typeface="Bookman Old Style"/>
                <a:cs typeface="Bookman Old Style"/>
                <a:sym typeface="Bookman Old Style"/>
              </a:rPr>
              <a:t>read_a</a:t>
            </a:r>
            <a:endParaRPr sz="2100" dirty="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342900" lvl="0" indent="-286950" algn="l" rtl="0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-IN" sz="2100" dirty="0">
                <a:latin typeface="Bookman Old Style"/>
                <a:ea typeface="Bookman Old Style"/>
                <a:cs typeface="Bookman Old Style"/>
                <a:sym typeface="Bookman Old Style"/>
              </a:rPr>
              <a:t>	  </a:t>
            </a:r>
            <a:r>
              <a:rPr lang="en-IN" sz="2100" dirty="0" err="1">
                <a:latin typeface="Bookman Old Style"/>
                <a:ea typeface="Bookman Old Style"/>
                <a:cs typeface="Bookman Old Style"/>
                <a:sym typeface="Bookman Old Style"/>
              </a:rPr>
              <a:t>read_g</a:t>
            </a:r>
            <a:endParaRPr sz="2100" dirty="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342900" lvl="0" indent="-286950" algn="l" rtl="0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-IN" sz="2100" dirty="0">
                <a:latin typeface="Bookman Old Style"/>
                <a:ea typeface="Bookman Old Style"/>
                <a:cs typeface="Bookman Old Style"/>
                <a:sym typeface="Bookman Old Style"/>
              </a:rPr>
              <a:t>	  threshold</a:t>
            </a:r>
            <a:endParaRPr sz="2100" dirty="0"/>
          </a:p>
          <a:p>
            <a:pPr marL="342900" lvl="0" indent="-286950" algn="l" rtl="0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-IN" sz="2100" dirty="0">
                <a:latin typeface="Bookman Old Style"/>
                <a:ea typeface="Bookman Old Style"/>
                <a:cs typeface="Bookman Old Style"/>
                <a:sym typeface="Bookman Old Style"/>
              </a:rPr>
              <a:t>    classify</a:t>
            </a:r>
            <a:endParaRPr sz="2100" dirty="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342900" lvl="0" indent="-286950" algn="l" rtl="0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-IN" sz="2100" dirty="0">
                <a:latin typeface="Bookman Old Style"/>
                <a:ea typeface="Bookman Old Style"/>
                <a:cs typeface="Bookman Old Style"/>
                <a:sym typeface="Bookman Old Style"/>
              </a:rPr>
              <a:t>	  decision</a:t>
            </a:r>
            <a:endParaRPr sz="2100" dirty="0"/>
          </a:p>
          <a:p>
            <a:pPr marL="0" lvl="0" indent="0" algn="l" rtl="0"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IN" dirty="0">
                <a:latin typeface="Bookman Old Style"/>
                <a:ea typeface="Bookman Old Style"/>
                <a:cs typeface="Bookman Old Style"/>
                <a:sym typeface="Bookman Old Style"/>
              </a:rPr>
              <a:t>  </a:t>
            </a:r>
            <a:r>
              <a:rPr lang="en-IN" sz="2600" b="1" dirty="0">
                <a:latin typeface="Bookman Old Style"/>
                <a:ea typeface="Bookman Old Style"/>
                <a:cs typeface="Bookman Old Style"/>
                <a:sym typeface="Bookman Old Style"/>
              </a:rPr>
              <a:t>Message</a:t>
            </a:r>
            <a:r>
              <a:rPr lang="en-IN" sz="2200" dirty="0">
                <a:latin typeface="Bookman Old Style"/>
                <a:ea typeface="Bookman Old Style"/>
                <a:cs typeface="Bookman Old Style"/>
                <a:sym typeface="Bookman Old Style"/>
              </a:rPr>
              <a:t> –</a:t>
            </a:r>
            <a:endParaRPr sz="2200" dirty="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342900" lvl="0" indent="-3060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IN" dirty="0"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IN" sz="2200" dirty="0">
                <a:latin typeface="Bookman Old Style"/>
                <a:ea typeface="Bookman Old Style"/>
                <a:cs typeface="Bookman Old Style"/>
                <a:sym typeface="Bookman Old Style"/>
              </a:rPr>
              <a:t>   </a:t>
            </a:r>
            <a:r>
              <a:rPr lang="en-IN" sz="2200" dirty="0" err="1">
                <a:latin typeface="Bookman Old Style"/>
                <a:ea typeface="Bookman Old Style"/>
                <a:cs typeface="Bookman Old Style"/>
                <a:sym typeface="Bookman Old Style"/>
              </a:rPr>
              <a:t>aX,aY,aZ</a:t>
            </a:r>
            <a:r>
              <a:rPr lang="en-IN" sz="2200" dirty="0">
                <a:latin typeface="Bookman Old Style"/>
                <a:ea typeface="Bookman Old Style"/>
                <a:cs typeface="Bookman Old Style"/>
                <a:sym typeface="Bookman Old Style"/>
              </a:rPr>
              <a:t>(coordinates)</a:t>
            </a:r>
            <a:endParaRPr sz="2200" dirty="0"/>
          </a:p>
          <a:p>
            <a:pPr marL="342900" lvl="0" indent="-2933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IN" sz="2200" dirty="0">
                <a:latin typeface="Bookman Old Style"/>
                <a:ea typeface="Bookman Old Style"/>
                <a:cs typeface="Bookman Old Style"/>
                <a:sym typeface="Bookman Old Style"/>
              </a:rPr>
              <a:t>	  </a:t>
            </a:r>
            <a:r>
              <a:rPr lang="en-IN" sz="2200" dirty="0" err="1">
                <a:latin typeface="Bookman Old Style"/>
                <a:ea typeface="Bookman Old Style"/>
                <a:cs typeface="Bookman Old Style"/>
                <a:sym typeface="Bookman Old Style"/>
              </a:rPr>
              <a:t>gX,gY,gZ</a:t>
            </a:r>
            <a:endParaRPr sz="2200" dirty="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342900" lvl="0" indent="-2933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IN" sz="2200" dirty="0">
                <a:latin typeface="Bookman Old Style"/>
                <a:ea typeface="Bookman Old Style"/>
                <a:cs typeface="Bookman Old Style"/>
                <a:sym typeface="Bookman Old Style"/>
              </a:rPr>
              <a:t>	  </a:t>
            </a:r>
            <a:r>
              <a:rPr lang="en-IN" sz="2200" dirty="0" err="1">
                <a:latin typeface="Bookman Old Style"/>
                <a:ea typeface="Bookman Old Style"/>
                <a:cs typeface="Bookman Old Style"/>
                <a:sym typeface="Bookman Old Style"/>
              </a:rPr>
              <a:t>magnitde_a</a:t>
            </a:r>
            <a:endParaRPr sz="2200" dirty="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342900" lvl="0" indent="-2933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IN" sz="2200" dirty="0">
                <a:latin typeface="Bookman Old Style"/>
                <a:ea typeface="Bookman Old Style"/>
                <a:cs typeface="Bookman Old Style"/>
                <a:sym typeface="Bookman Old Style"/>
              </a:rPr>
              <a:t>	  </a:t>
            </a:r>
            <a:r>
              <a:rPr lang="en-IN" sz="2200" dirty="0" err="1">
                <a:latin typeface="Bookman Old Style"/>
                <a:ea typeface="Bookman Old Style"/>
                <a:cs typeface="Bookman Old Style"/>
                <a:sym typeface="Bookman Old Style"/>
              </a:rPr>
              <a:t>magnitude_g</a:t>
            </a:r>
            <a:endParaRPr sz="2200" dirty="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342900" lvl="0" indent="-2933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IN" sz="2200" dirty="0">
                <a:latin typeface="Bookman Old Style"/>
                <a:ea typeface="Bookman Old Style"/>
                <a:cs typeface="Bookman Old Style"/>
                <a:sym typeface="Bookman Old Style"/>
              </a:rPr>
              <a:t>	  </a:t>
            </a:r>
            <a:r>
              <a:rPr lang="en-IN" sz="2200" dirty="0" err="1">
                <a:latin typeface="Bookman Old Style"/>
                <a:ea typeface="Bookman Old Style"/>
                <a:cs typeface="Bookman Old Style"/>
                <a:sym typeface="Bookman Old Style"/>
              </a:rPr>
              <a:t>fall_type</a:t>
            </a:r>
            <a:endParaRPr sz="2200" dirty="0"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342900" lvl="0" indent="-21710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dirty="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20987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IN" sz="3600" b="1" dirty="0">
                <a:latin typeface="Bookman Old Style" panose="02050604050505020204" pitchFamily="18" charset="0"/>
              </a:rPr>
              <a:t>Input file(sensor axes)</a:t>
            </a:r>
            <a:endParaRPr sz="3600" b="1" dirty="0">
              <a:latin typeface="Bookman Old Style" panose="02050604050505020204" pitchFamily="18" charset="0"/>
            </a:endParaRPr>
          </a:p>
        </p:txBody>
      </p:sp>
      <p:pic>
        <p:nvPicPr>
          <p:cNvPr id="108" name="Google Shape;108;p22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5918994" y="1819474"/>
            <a:ext cx="5532437" cy="46822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</p:pic>
      <p:pic>
        <p:nvPicPr>
          <p:cNvPr id="109" name="Google Shape;10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819475"/>
            <a:ext cx="5740400" cy="46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40</TotalTime>
  <Words>618</Words>
  <Application>Microsoft Office PowerPoint</Application>
  <PresentationFormat>Widescreen</PresentationFormat>
  <Paragraphs>116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Century Gothic</vt:lpstr>
      <vt:lpstr>Bookman Old Style</vt:lpstr>
      <vt:lpstr>Arial</vt:lpstr>
      <vt:lpstr>Lustria</vt:lpstr>
      <vt:lpstr>Lato</vt:lpstr>
      <vt:lpstr>Mesh</vt:lpstr>
      <vt:lpstr>FALL DETECTION</vt:lpstr>
      <vt:lpstr>PowerPoint Presentation</vt:lpstr>
      <vt:lpstr>PowerPoint Presentation</vt:lpstr>
      <vt:lpstr>SCENARIO FOR FALL</vt:lpstr>
      <vt:lpstr>SCENARIO FOR DAILY ACTIVITIES</vt:lpstr>
      <vt:lpstr>BLOCK DIAGRAM</vt:lpstr>
      <vt:lpstr>PACKAGE – FALL_DETECTION  </vt:lpstr>
      <vt:lpstr>PowerPoint Presentation</vt:lpstr>
      <vt:lpstr>Input file(sensor axes)</vt:lpstr>
      <vt:lpstr>PowerPoint Presentation</vt:lpstr>
      <vt:lpstr>Accumulation of Data(Processing node)</vt:lpstr>
      <vt:lpstr>DECISION NODE OUTPUT</vt:lpstr>
      <vt:lpstr>PowerPoint Presentation</vt:lpstr>
      <vt:lpstr>PowerPoint Presentation</vt:lpstr>
      <vt:lpstr>ALERT SYSTEM THROUGH AWS</vt:lpstr>
      <vt:lpstr>Implementation </vt:lpstr>
      <vt:lpstr>PowerPoint Presentation</vt:lpstr>
      <vt:lpstr>PowerPoint Presentation</vt:lpstr>
      <vt:lpstr>Activity Diagram</vt:lpstr>
      <vt:lpstr>PowerPoint Presentation</vt:lpstr>
      <vt:lpstr>PowerPoint Presentation</vt:lpstr>
      <vt:lpstr>SIGNAL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DETECTION</dc:title>
  <cp:lastModifiedBy>KUSHAGRA MEDURI</cp:lastModifiedBy>
  <cp:revision>12</cp:revision>
  <dcterms:modified xsi:type="dcterms:W3CDTF">2020-04-28T02:16:52Z</dcterms:modified>
</cp:coreProperties>
</file>